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4fd61e7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4fd61e7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4fd61e72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4fd61e72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4fd61e7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4fd61e7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4fd61e72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4fd61e72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4fd61e72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4fd61e72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4fd61e7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4fd61e7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4fd61e72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4fd61e72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4fd61e7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4fd61e7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4fd61e72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4fd61e72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4fd61e72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4fd61e72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4fd61e72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4fd61e72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4fd61e72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4fd61e72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4fd61e72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4fd61e72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4fd61e72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4fd61e72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4fd61e72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4fd61e7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4fd61e72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4fd61e72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b4fd61e72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b4fd61e72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b4fd61e72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b4fd61e7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b4fd61e72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b4fd61e72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4fd61e72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4fd61e72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4fd61e7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4fd61e7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4fd61e7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4fd61e7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4fd61e7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4fd61e7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4fd61e7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4fd61e7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4fd61e72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4fd61e72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5.jpg"/><Relationship Id="rId5" Type="http://schemas.openxmlformats.org/officeDocument/2006/relationships/image" Target="../media/image6.png"/><Relationship Id="rId6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8.jpg"/><Relationship Id="rId5" Type="http://schemas.openxmlformats.org/officeDocument/2006/relationships/image" Target="../media/image5.jpg"/><Relationship Id="rId6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Relationship Id="rId5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4FFF8"/>
            </a:gs>
            <a:gs pos="100000">
              <a:srgbClr val="66FBD6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Frontend-розробка</a:t>
            </a:r>
            <a:endParaRPr/>
          </a:p>
        </p:txBody>
      </p:sp>
      <p:sp>
        <p:nvSpPr>
          <p:cNvPr id="177" name="Google Shape;177;p18"/>
          <p:cNvSpPr txBox="1"/>
          <p:nvPr>
            <p:ph idx="4294967295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400"/>
              <a:t>Web-applications. AJAX. MPA vs SPA. UI/UX. MVC.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Проблеми JS</a:t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25" y="1853850"/>
            <a:ext cx="223513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559" y="1221275"/>
            <a:ext cx="2109710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344" y="2021200"/>
            <a:ext cx="260004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203" y="913725"/>
            <a:ext cx="2782600" cy="28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Проблеми JS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3143494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719" y="1516075"/>
            <a:ext cx="3218710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900" y="3284388"/>
            <a:ext cx="3218701" cy="195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927" y="797325"/>
            <a:ext cx="2247425" cy="37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Проблеми JS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942512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912" y="1712125"/>
            <a:ext cx="2773307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77325" y="-106950"/>
            <a:ext cx="10500900" cy="5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729450" y="671875"/>
            <a:ext cx="7010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MVC</a:t>
            </a:r>
            <a:endParaRPr sz="2600"/>
          </a:p>
        </p:txBody>
      </p:sp>
      <p:sp>
        <p:nvSpPr>
          <p:cNvPr id="272" name="Google Shape;272;p30"/>
          <p:cNvSpPr txBox="1"/>
          <p:nvPr>
            <p:ph idx="4294967295" type="body"/>
          </p:nvPr>
        </p:nvSpPr>
        <p:spPr>
          <a:xfrm>
            <a:off x="139400" y="1315800"/>
            <a:ext cx="68463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Моде́ль–вигляд–контро́лер (MVC, Модель–представлення–контролер, англ. Model-view-controller) — архітектурний шаблон, який використовується під час проєктування та розробки програмного забезпечення.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Цей шаблон передбачає поділ системи на три взаємопов'язані частини: модель даних, вигляд (інтерфейс користувача) та модуль керування. Застосовується для відокремлення даних (моделі) від інтерфейсу користувача (вигляду) так, щоб зміни інтерфейсу користувача мінімально впливали на роботу з даними, а зміни в моделі даних могли здійснюватися без змін інтерфейсу користувача.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Мета шаблону — гнучкий дизайн програмного забезпечення, який повинен полегшувати подальші зміни чи розширення програм, а також надавати можливість повторного використання окремих компонентів програми. Крім того використання цього шаблону у великих системах сприяє впорядкованості їхньої структури та робить їх більш зрозумілими шляхом зменшення складності.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Модель - предоставляє дані та реагує на команди контролера, змінюючи свій стан.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Вигляд - відповідає за показ даних моделі користувачу, реагуючи на зміни моделі.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Контролер - інтерпретує дії користувача, </a:t>
            </a:r>
            <a:r>
              <a:rPr lang="ru" sz="1100">
                <a:solidFill>
                  <a:srgbClr val="FFFFFF"/>
                </a:solidFill>
              </a:rPr>
              <a:t>сповіщаючи</a:t>
            </a:r>
            <a:r>
              <a:rPr lang="ru" sz="1100">
                <a:solidFill>
                  <a:srgbClr val="FFFFFF"/>
                </a:solidFill>
              </a:rPr>
              <a:t> модель про необхідність внесення змін.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150" y="1468325"/>
            <a:ext cx="2158149" cy="19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729450" y="671875"/>
            <a:ext cx="7010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MVC у MPA</a:t>
            </a:r>
            <a:endParaRPr sz="2600"/>
          </a:p>
        </p:txBody>
      </p:sp>
      <p:sp>
        <p:nvSpPr>
          <p:cNvPr id="279" name="Google Shape;279;p31"/>
          <p:cNvSpPr txBox="1"/>
          <p:nvPr>
            <p:ph idx="4294967295" type="body"/>
          </p:nvPr>
        </p:nvSpPr>
        <p:spPr>
          <a:xfrm>
            <a:off x="729450" y="1330475"/>
            <a:ext cx="21198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MPA веб-додатки самостійно не реалізують MVC паттерн, але є його частиною. А саме - частиною яка відповідає за View.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625" y="1151575"/>
            <a:ext cx="3848454" cy="36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729450" y="671875"/>
            <a:ext cx="70101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MVC у SPA</a:t>
            </a:r>
            <a:endParaRPr sz="2600"/>
          </a:p>
        </p:txBody>
      </p:sp>
      <p:sp>
        <p:nvSpPr>
          <p:cNvPr id="286" name="Google Shape;286;p32"/>
          <p:cNvSpPr txBox="1"/>
          <p:nvPr>
            <p:ph idx="4294967295" type="body"/>
          </p:nvPr>
        </p:nvSpPr>
        <p:spPr>
          <a:xfrm>
            <a:off x="729450" y="1330475"/>
            <a:ext cx="29346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SPA </a:t>
            </a:r>
            <a:r>
              <a:rPr lang="ru" sz="1100">
                <a:solidFill>
                  <a:srgbClr val="FFFFFF"/>
                </a:solidFill>
              </a:rPr>
              <a:t>веб-додатки можуть реалізовувати MVC паттерн, але це не обов’язково. Але все ж, для складних веб-додатків краще будувати фронтенд з використанням цього паттерну. Деякі фреймворки цілком збудовані на цьому паттерні і змушують розробників його дотримуватися (приклад - Angular)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875" y="1064725"/>
            <a:ext cx="3115937" cy="36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721225" y="600975"/>
            <a:ext cx="38934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AJAX</a:t>
            </a:r>
            <a:endParaRPr b="0"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721225" y="1302500"/>
            <a:ext cx="7966800" cy="3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AJAX (Asynchronous JavaScript And XML) — підхід до побудови користувацьких інтерфейсів вебзастосунків, за яких вебсторінка, не перезавантажуючись, у фоновому режимі надсилає запити на сервер і сама звідти довантажує потрібні користувачу дані. AJAX — один з компонентів концепції DHTML.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Про AJAX заговорили після появи в лютому 2005 року статті Джесі Джеймса Гарретта (Jesse James Garrett) «Новий підхід до вебзастосунків». AJAX — не самостійна технологія. Це ідея.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AJAX — це не самостійна технологія, а швидше концепція використання декількох суміжних технологій. AJAX-підхід до розробки, який призначений для користувачів інтерфейсів, комбінує кілька основних методів і прийомів.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00"/>
              <a:t>Використання цих підходів дозволяє створювати набагато зручніші вебінтерфейси користувача на тих сторінках сайтів, де необхідна активна взаємодія з користувачем. AJAX — асинхронний, тому користувач може переглядати далі контент сайту, поки сервер все ще обробляє запит. Браузер не перезавантажує web-сторінку і дані посилаються на сервер без візуального підтвердження (крім випадків, коли ми самі захочемо показати процес з'єднання з сервером). Використання AJAX стало популярним після того, як компанія Google почала активно використовувати його при створенні своїх сайтів, таких як Gmail, Google Maps і Google Suggest. Створення цих сайтів підтвердило ефективність використання даного підходу.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21225" y="600975"/>
            <a:ext cx="60528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Порівняння класичного підходу та AJAX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721225" y="1809500"/>
            <a:ext cx="3264300" cy="27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Користувач заходить на вебсторінку і натискає на який-небудь її елемент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Браузер надсилає запит серверу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У відповідь сервер генерує повністю нову вебсторінку і відправляє її браузеру і т. д.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З боку сервера можлива генерація не всієї сторінки наново, а тільки деяких її частин, з подальшою передачею користувачу.</a:t>
            </a:r>
            <a:endParaRPr sz="1100"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813825" y="1302500"/>
            <a:ext cx="3441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Класична модель веб-додатку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type="title"/>
          </p:nvPr>
        </p:nvSpPr>
        <p:spPr>
          <a:xfrm>
            <a:off x="4572000" y="1302500"/>
            <a:ext cx="3441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Модель AJAX: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4572000" y="1809500"/>
            <a:ext cx="3264300" cy="27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Користувач заходить на вебсторінку і натискає на який-небудь її елемент.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Браузер відправляє відповідний запит на сервер.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Сервер віддає тільки ту частину документа, яка змінилася.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721225" y="600975"/>
            <a:ext cx="60528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Порівняння класичного підходу та AJAX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50" y="1340325"/>
            <a:ext cx="3603075" cy="3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MPA</a:t>
            </a:r>
            <a:endParaRPr sz="2600"/>
          </a:p>
        </p:txBody>
      </p:sp>
      <p:sp>
        <p:nvSpPr>
          <p:cNvPr id="314" name="Google Shape;314;p36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Багатосторінковий веб-додаток як випливає з назви, багатосторінковий додаток (або MPA - Multi Page Application) — це веб-додаток, яка складається з кількох веб-сторінок, які завантажуються, коли користувач відвідує різні частини сторінки. Це традиційний шаблон розробки веб-додатків, який підходить для веб-сайтів, які мають працювати з великою кількістю вмісту.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До AJAX та SPA були майже єдиним способом створити View частину веб-додатку. Наразі вважається застарілим підходом до створення веб-додатків, але цілком допустимий для створення статичних веб сайтів, таких як сайт-візитівка, або документация.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Огляд/Вступ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MVC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AJAX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MPA vs SPA vs …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448626" y="2274400"/>
            <a:ext cx="18078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Modern Web Applications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UI/UX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Фреймворки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ЗМІСТ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SPA</a:t>
            </a:r>
            <a:endParaRPr sz="2600"/>
          </a:p>
        </p:txBody>
      </p:sp>
      <p:sp>
        <p:nvSpPr>
          <p:cNvPr id="320" name="Google Shape;320;p37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Одно</a:t>
            </a:r>
            <a:r>
              <a:rPr lang="ru" sz="1100">
                <a:solidFill>
                  <a:srgbClr val="FFFFFF"/>
                </a:solidFill>
              </a:rPr>
              <a:t>сторінковий веб-додаток (або SPA - Single Page Application) — це веб-додаток, яка складається з однієї реальної сторінки та тонни JS-скриптів. Коли користувач відвідує різні частини сторінки, спеціалізований механізм, відстежує адресу на яку хоче потрапити користувач, перехоплює запит до сервера, та змінює контент тієї ж самої сторінки динамічно.  Це де-факто основний спосіб створення сучасних складних веб-додатків, таких як веб-чати, банкінг, адмін-панелі.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Hybrid</a:t>
            </a:r>
            <a:endParaRPr sz="2600"/>
          </a:p>
        </p:txBody>
      </p:sp>
      <p:sp>
        <p:nvSpPr>
          <p:cNvPr id="326" name="Google Shape;326;p38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Гібридний рендерінг - це спосіб обійти деякі недоліки SPA та приблизити його по суті до MPA. Це не єдина технологія/архітектура, а скоріш </a:t>
            </a:r>
            <a:r>
              <a:rPr lang="ru" sz="1100">
                <a:solidFill>
                  <a:srgbClr val="FFFFFF"/>
                </a:solidFill>
              </a:rPr>
              <a:t>розпливчаста</a:t>
            </a:r>
            <a:r>
              <a:rPr lang="ru" sz="1100">
                <a:solidFill>
                  <a:srgbClr val="FFFFFF"/>
                </a:solidFill>
              </a:rPr>
              <a:t> ідея та багато різних рішень.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Найбільш відомі/використовуємі реалізації: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SSR (Server Side Rendering). Приклад - Next.js, Nuxt.js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SSG (Static Site Generation). Приклад - Next.js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Islands Architecture (Partial Hydration). Приклад - Astro.js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MPA - плюси та мінуси</a:t>
            </a:r>
            <a:endParaRPr sz="2600"/>
          </a:p>
        </p:txBody>
      </p:sp>
      <p:sp>
        <p:nvSpPr>
          <p:cNvPr id="332" name="Google Shape;332;p39"/>
          <p:cNvSpPr txBox="1"/>
          <p:nvPr>
            <p:ph idx="4294967295" type="body"/>
          </p:nvPr>
        </p:nvSpPr>
        <p:spPr>
          <a:xfrm>
            <a:off x="729450" y="1749350"/>
            <a:ext cx="31515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PRO: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Відмінна SEO-оптимізація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Висока масштабуємість (оскільки всі сторінки рендеряться браузером, та ніяк не задіють сервер, ви обмежені виключно розмірами жорсткого диску сервера)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Найстаріша технологія, дуже проста у освоєнні новачками (потрібно знати лише HTML та CSS, навіть глубокого знання JS не потрібно)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33" name="Google Shape;333;p39"/>
          <p:cNvSpPr txBox="1"/>
          <p:nvPr>
            <p:ph idx="4294967295" type="body"/>
          </p:nvPr>
        </p:nvSpPr>
        <p:spPr>
          <a:xfrm>
            <a:off x="4447900" y="1749350"/>
            <a:ext cx="31515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CON</a:t>
            </a:r>
            <a:r>
              <a:rPr lang="ru" sz="1100">
                <a:solidFill>
                  <a:srgbClr val="FFFFFF"/>
                </a:solidFill>
              </a:rPr>
              <a:t>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Низька швидкість переходу зі сторінки на сторінку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Складне введення AJAX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Підтримка та наповнення контентом MPA сайту - дуже складний процес потребуючий багато часу розробника.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Створення веб-додатку (не плутайте з веб-сайтом) на архітектурі MPA - ЦЕ ДУЖЕ БОЛЯЧЕ!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S</a:t>
            </a:r>
            <a:r>
              <a:rPr lang="ru" sz="2600"/>
              <a:t>PA - плюси та мінуси</a:t>
            </a:r>
            <a:endParaRPr sz="2600"/>
          </a:p>
        </p:txBody>
      </p:sp>
      <p:sp>
        <p:nvSpPr>
          <p:cNvPr id="339" name="Google Shape;339;p40"/>
          <p:cNvSpPr txBox="1"/>
          <p:nvPr>
            <p:ph idx="4294967295" type="body"/>
          </p:nvPr>
        </p:nvSpPr>
        <p:spPr>
          <a:xfrm>
            <a:off x="729450" y="1540025"/>
            <a:ext cx="31515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PRO: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SPA - створений для полегшення створення великих складних веб-додатків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Висока швидкість переходу зі “сторінки” на “сторінку”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Виключно гарна інтеграція фронтенду з бекендом (існує дуже багато технологій, щоб зробити цей зв’язок ще тіснішим)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Можливість створювати додатки які реалізують управління станами.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Висока адаптивність під різні клієнти (простіше писати сайти з responsive-design)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Можливість створювати offline web application (PWA - Progressive Web App)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0" name="Google Shape;340;p40"/>
          <p:cNvSpPr txBox="1"/>
          <p:nvPr>
            <p:ph idx="4294967295" type="body"/>
          </p:nvPr>
        </p:nvSpPr>
        <p:spPr>
          <a:xfrm>
            <a:off x="4447900" y="1540025"/>
            <a:ext cx="31515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CON: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SEO-оптимізація у SPA майже неможлива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Високий час першого рендерінгу (оскільки для цього клієнт повинен дочекатися повного завантаження всіх потрібних скриптів)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ru" sz="1100">
                <a:solidFill>
                  <a:srgbClr val="FFFFFF"/>
                </a:solidFill>
              </a:rPr>
              <a:t>З ростом додатку - можливе ускладнення кодової бази до повної неможливості проводити навігацію у коді (спагетті-код). Виправдано лише для React.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721225" y="556100"/>
            <a:ext cx="4256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web applications</a:t>
            </a:r>
            <a:endParaRPr b="0"/>
          </a:p>
        </p:txBody>
      </p:sp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721225" y="1656625"/>
            <a:ext cx="38934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Тож як виглядає сучасний веб-додаток? У більшості випадків, це бекенд на PHP/Python/Java/JS/C# та фронтенд написаний на якомусь з існуючих фреймворків. До фреймворку підключена бібліотека станів та UI бібліотека (власна, чи вже існуюча). Для зв’язку бекенду з фронтендом скоріш за все використовується REST-API чи GraphQL. Для зберігання інформації MySQL/PostgreSQL/MongoDB. Для кешування - Redis. Також зараз набирають популярність веб-додатки які працюють On-Edge (наприклад, такі додатки можуть бути розгорнуті без центрального сервера, а у сервісі CDN-дістрібуції, як Vercel)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012" y="1138100"/>
            <a:ext cx="2891062" cy="36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UI/UX</a:t>
            </a:r>
            <a:endParaRPr sz="2600"/>
          </a:p>
        </p:txBody>
      </p:sp>
      <p:sp>
        <p:nvSpPr>
          <p:cNvPr id="353" name="Google Shape;353;p4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UI/UX - це напрямок дизайну, який поєднує у себе багато видів теорій та дослідів які стосуються того як користувачі взаємодіють з додатками, чого очікують, як правильно маніпулювати користувачами підштовхуючи їх до потрібних дій, як розміщувати інформацію таким чином щоб вона привертала увагу, так в цілому ЯК НЕ ПОТРІБНО створювати інтерфейси щоб ненароком не викликати у користувача </a:t>
            </a:r>
            <a:r>
              <a:rPr lang="ru" sz="1100">
                <a:solidFill>
                  <a:srgbClr val="FFFFFF"/>
                </a:solidFill>
              </a:rPr>
              <a:t>епілептичний</a:t>
            </a:r>
            <a:r>
              <a:rPr lang="ru" sz="1100">
                <a:solidFill>
                  <a:srgbClr val="FFFFFF"/>
                </a:solidFill>
              </a:rPr>
              <a:t> припадок.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Можна поділити на дві великі частини: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UI (User Interface) - все що стосується того як інтерфейс виглядає. Теорія кольору, організація компонентів інтерфейсу - це все UI.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UX (User </a:t>
            </a:r>
            <a:r>
              <a:rPr lang="ru" sz="1100">
                <a:solidFill>
                  <a:srgbClr val="FFFFFF"/>
                </a:solidFill>
              </a:rPr>
              <a:t>Experience) - все що стосується того як інтерфейс взаємодіє з користувачем, як інтерфейс </a:t>
            </a:r>
            <a:r>
              <a:rPr i="1" lang="ru" sz="1100">
                <a:solidFill>
                  <a:srgbClr val="FFFFFF"/>
                </a:solidFill>
              </a:rPr>
              <a:t>відчувається</a:t>
            </a:r>
            <a:r>
              <a:rPr lang="ru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729450" y="67950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UI-бібліотеки</a:t>
            </a:r>
            <a:endParaRPr sz="2600"/>
          </a:p>
        </p:txBody>
      </p:sp>
      <p:sp>
        <p:nvSpPr>
          <p:cNvPr id="359" name="Google Shape;359;p43"/>
          <p:cNvSpPr txBox="1"/>
          <p:nvPr>
            <p:ph idx="4294967295" type="body"/>
          </p:nvPr>
        </p:nvSpPr>
        <p:spPr>
          <a:xfrm>
            <a:off x="729450" y="1749350"/>
            <a:ext cx="7010100" cy="30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Для того щоб прискорити розробку додатку, та не сильно переживати про зовнішній вигляд додатку, були створені UI-бібліотеки. Це можуть бути готові таблиці стилів (CSS) чи справжні npm-пакети з готовими компонентами під різні фреймворки. З плюсів - розробники можуть не витрачати час граючи в винахідників велосипеда, додаток буде виглядати приємно з мінімальними зусиллями зі сторони розробника. З мінусів - UI бібліотеки не можуть спланувати за вас UX (тож ви все ще можете змусити своїх користувачів плакати кровью та блювати), всі додатки які використовують одну UI-бібліотеку виглядають майже однаково (найкращий приклад - Material UI)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</a:rPr>
              <a:t>З прикладів готових UI-бібліотек можна виділити: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Bootstrap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Antd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Material UI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Fluent UI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</a:pPr>
            <a:r>
              <a:rPr lang="ru" sz="1100">
                <a:solidFill>
                  <a:srgbClr val="FFFFFF"/>
                </a:solidFill>
              </a:rPr>
              <a:t>Chakra UI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721225" y="556100"/>
            <a:ext cx="4256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</a:t>
            </a:r>
            <a:endParaRPr b="0"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721225" y="1656625"/>
            <a:ext cx="38934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Фреймворк - це набір пакетів (інструментарій) які створені для полегшення створення SPA/Hybrid веб-додатків. Можна поділити на групи по принципам побудови архітектури, по архітектурі веб-додатку, по тому чи є це справжнім фреймворком чи бібліотекою. Далі ми проведемо невеликий огляд найбільш популярних фреймворків для розробки SPA.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721225" y="556100"/>
            <a:ext cx="4256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React</a:t>
            </a:r>
            <a:endParaRPr b="0"/>
          </a:p>
        </p:txBody>
      </p:sp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721225" y="1656625"/>
            <a:ext cx="54624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Не є справді фреймворком, а лише набір бібліотек (але всі все одно називають його фреймворком, тож кому не наср…)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Переваги</a:t>
            </a:r>
            <a:r>
              <a:rPr lang="ru" sz="1100"/>
              <a:t>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Безперебійна та стабільна продуктивність з використанням віртуального DOM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Можливість повторного використання компонентів полегшує спільну роботу, а також їх повторне використання в інших частинах програми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Ідеальна альтернатива написанню компонентів при використанні React Hook, оскільки вона дозволяє розробникам писати компоненти без класів, а також дозволяє легко вчити React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Загальний процес створення компонентів сценаріїв спрощується за допомогою JSX, безкоштовного розширення синтаксису.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Інструменти розробки React корисні та просунутів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Не обмежує розробника, майже будь-яку проблему можна вирішити дуже великою кількістю способів.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0" y="1656625"/>
            <a:ext cx="16573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875" y="3284075"/>
            <a:ext cx="2237247" cy="16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721225" y="556100"/>
            <a:ext cx="4256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Angular</a:t>
            </a:r>
            <a:endParaRPr b="0"/>
          </a:p>
        </p:txBody>
      </p:sp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721225" y="1479425"/>
            <a:ext cx="5462400" cy="25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Повноцінний фреймворк, з усім необхідним для розробки складних веб-додатків. Змушує розробників дотримуватися паттерну MVC.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Переваги</a:t>
            </a:r>
            <a:r>
              <a:rPr lang="ru" sz="1100"/>
              <a:t>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Фреймворк Angular має вбудовану функціональність для миттєвого оновлення змін, внесених до моделі, з використанням уявлення та навпаки.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Архітектура, заснована на компонентах, забезпечує більш високу якість коду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Компоненти багаторазово використовуються і легко управляються за допомогою ін'єкції залежностей.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Розробники можуть легко виявити помилки, зберегти код чітким і зрозумілим, а також усунути помилки в міру їхнього введення, оскільки Angular побудований на TypeScript.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Асинхронні виклики даних можуть бути легко оброблені за допомогою RxJS (бібліотека, яка широко використовується в Angular).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Довгострокова Підтримка Google (LTS) гарантує, що Google планує і надалі розвивати фреймворк, тому розробники мають доступ до широкої спільноти для підтримки та навчання.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0" name="Google Shape;3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300" y="1479425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Огляд</a:t>
            </a:r>
            <a:endParaRPr/>
          </a:p>
        </p:txBody>
      </p:sp>
      <p:sp>
        <p:nvSpPr>
          <p:cNvPr id="190" name="Google Shape;190;p20"/>
          <p:cNvSpPr txBox="1"/>
          <p:nvPr>
            <p:ph idx="4294967295" type="body"/>
          </p:nvPr>
        </p:nvSpPr>
        <p:spPr>
          <a:xfrm>
            <a:off x="579950" y="1390525"/>
            <a:ext cx="43644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1980 року фізик Тім Бернерс-Лі, який на той час був співробітником CERN, запропонував і прототипував систему INQUIRE, яка мала полегшити сумісне користування документами для дослідників CERN.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1989 року Бернерс-Лі запропонував впровадити на базі Internet гіпертекстову систему документів.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В</a:t>
            </a:r>
            <a:r>
              <a:rPr lang="ru" sz="1100"/>
              <a:t>же наприкінці 1990 року він розробив HTML і написав браузер та серверне програмне забезпечення для запропонованої системи. У цьому ж році Тім Бернерс-Лі та Роберт Кайо, інженер інформаційних систем CERN, подали спільну заявку на фінансування проєкту, проте цей проєкт не був офіційно прийнятий CERN.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Наприкінці 1991 року Тім Бернерс-Лі опублікував в Інтернеті перший загальнодоступний опис мови розмітки HTML, відомий як документ «HTML-теги» (HTML Tags). В ньому були описані 18 елементів первісної, відносно простої схеми розмітки HTML. Одинадцять із тих елементів ще й досі існують у HTML4.</a:t>
            </a:r>
            <a:endParaRPr sz="1100"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00" y="1333263"/>
            <a:ext cx="1794905" cy="247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480" y="3187475"/>
            <a:ext cx="1695195" cy="169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721225" y="556100"/>
            <a:ext cx="4256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Vue</a:t>
            </a:r>
            <a:endParaRPr b="0"/>
          </a:p>
        </p:txBody>
      </p:sp>
      <p:sp>
        <p:nvSpPr>
          <p:cNvPr id="386" name="Google Shape;386;p47"/>
          <p:cNvSpPr txBox="1"/>
          <p:nvPr>
            <p:ph idx="1" type="body"/>
          </p:nvPr>
        </p:nvSpPr>
        <p:spPr>
          <a:xfrm>
            <a:off x="721225" y="1373925"/>
            <a:ext cx="5462400" cy="26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Повноцінний фреймворк, який поєднує у собі найкраще від React та Angular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Переваги:</a:t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Простота – це величезна перевага фреймворку, яка дозволяє розробникам досягати хороших результатів за необхідності кодувати лише кілька рядків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Однофайлові компоненти можуть зберігати всі коди в одному файлі та вимагають відносно невеликих витрат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Vue.js може бути легко інтегрований в інші фреймворки, такі як React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Зручний і простий у освоєнні, оскільки програмістам потрібно лише знати основи CSS, HTML та JavaScript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Всі його функції легко доступні, і програми можуть бути налаштовані відповідно до конкретних потреб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Забезпечує більшу гнучкість і менше обмежень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Хороша документація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Велика спільнота, що пропонує підтримку в навчанні та часто публікує оновлену інформацію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875" y="1656625"/>
            <a:ext cx="17621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721225" y="556100"/>
            <a:ext cx="5798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Впізнаваємість</a:t>
            </a:r>
            <a:endParaRPr b="0"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50" y="1341924"/>
            <a:ext cx="7617300" cy="36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721225" y="556100"/>
            <a:ext cx="57987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Використовуємість</a:t>
            </a:r>
            <a:endParaRPr b="0"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50" y="1376101"/>
            <a:ext cx="7773900" cy="3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116250" y="578575"/>
            <a:ext cx="8911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Фреймворки. Дупо-болісність (нижче - болючіше)</a:t>
            </a:r>
            <a:endParaRPr b="0"/>
          </a:p>
        </p:txBody>
      </p:sp>
      <p:pic>
        <p:nvPicPr>
          <p:cNvPr id="405" name="Google Shape;4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300" y="1507501"/>
            <a:ext cx="7265400" cy="33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HTML</a:t>
            </a:r>
            <a:endParaRPr/>
          </a:p>
        </p:txBody>
      </p:sp>
      <p:sp>
        <p:nvSpPr>
          <p:cNvPr id="198" name="Google Shape;198;p21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HTML (англ. Hyper Text Markup Language — мова розмітки гіпертексту) — стандартизована мова розмітки документів для перегляду вебсторінок у браузері. Браузери отримують HTML документ від сервера за протоколами HTTP/HTTPS або відкривають з локального диска, далі інтерпретують код в інтерфейс, який відображатиметься на екрані монітора.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Елементи HTML є будівельними блоками сторінок HTML. За допомогою конструкцій HTML, зображення та інші об'єкти, такі як інтерактивні форми, можуть бути вбудовані у візуалізовану сторінку. HTML надає засоби для створення структурованих документів, позначаючи структурну семантику тексту, наприклад заголовки, абзаци, списки, посилання, цитати та інші елементи. Елементи HTML окреслені тегами, написаними з використанням кутових дужок. Теги на кшталт &lt;img /&gt; чи &lt;input /&gt; безпосередньо виводять вміст на сторінку. Інші теги, такі як &lt;p&gt;, оточують текст і надають інформацію про нього, а також можуть включати інші теги як піделементи. Браузери не показують теги HTML, але використовують їх для інтерпретації вмісту сторінки.</a:t>
            </a:r>
            <a:endParaRPr sz="1100"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655" y="1390525"/>
            <a:ext cx="1695195" cy="169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Проблеми HTML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Описує лише зміст сторінки (текст, форматування тексту, медіа), але дуже обмежений у засобах зміни зовнішнього вигляду сторінки.</a:t>
            </a:r>
            <a:endParaRPr sz="1100"/>
          </a:p>
        </p:txBody>
      </p:sp>
      <p:sp>
        <p:nvSpPr>
          <p:cNvPr id="207" name="Google Shape;207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Описує статичний зміст. Динамічна зміна вмісту сторінки не може бути описана виключно HTML.</a:t>
            </a:r>
            <a:endParaRPr sz="1100"/>
          </a:p>
        </p:txBody>
      </p:sp>
      <p:sp>
        <p:nvSpPr>
          <p:cNvPr id="209" name="Google Shape;209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Є лише описом того що потрібно показати, всю основну роботу по обробці та малюванню змісту (рендерингу) бере на себе спеціалізованний софт - браузер. Кожна сторінка - запускає новий процесс рендерингу, що не дуже швидко.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CSS</a:t>
            </a:r>
            <a:endParaRPr/>
          </a:p>
        </p:txBody>
      </p:sp>
      <p:sp>
        <p:nvSpPr>
          <p:cNvPr id="216" name="Google Shape;216;p23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CSS (англ. Cascading Style Sheets, укр. Каскадні таблиці стилів) — це спеціальна мова стилю сторіно</a:t>
            </a:r>
            <a:r>
              <a:rPr lang="ru" sz="1100"/>
              <a:t>к</a:t>
            </a:r>
            <a:r>
              <a:rPr lang="ru" sz="1100"/>
              <a:t>, що використовується для опису їхнього зовнішнього вигляду. Самі ж сторінки написані мовами розмітки даних.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CSS є основною технологією всесвітньої павутини, поряд із HTML та JavaScript.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Найчастіше CSS використовують для візуальної презентації сторінок, написаних HTML та XHTML, але формат CSS може застосовуватися до інших видів XML-документів.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Специфікації CSS були створені та розвиваються Консорціумом Всесвітньої мережі.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CSS (каскадне або блокове верстання) прийшло на заміну табличному верстанню вебсторінок. Головна перевага блокового верстання — розділення вмісту сторінки (даних) та його візуальної презентації.</a:t>
            </a:r>
            <a:endParaRPr sz="110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625" y="1128675"/>
            <a:ext cx="2065085" cy="12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Проблеми CSS</a:t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Описує лише статичні правила зовнішнього вигляду, чого може бути недостатньо для сучасного веб-додатку</a:t>
            </a:r>
            <a:endParaRPr sz="1100"/>
          </a:p>
        </p:txBody>
      </p:sp>
      <p:sp>
        <p:nvSpPr>
          <p:cNvPr id="225" name="Google Shape;225;p24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Можливі конфлікти з іншими стилями, якщо використовується UI-бібліотека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 (JS)</a:t>
            </a:r>
            <a:endParaRPr/>
          </a:p>
        </p:txBody>
      </p:sp>
      <p:sp>
        <p:nvSpPr>
          <p:cNvPr id="232" name="Google Shape;232;p25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JavaScript (JS) — динамічна, об'єктно-орієнтована прототипна мова програмування. Реалізація стандарту ECMAScript. Найчастіше використовується для створення сценаріїв вебсторінок, що надає можливість на боці клієнта (пристрої кінцевого користувача) взаємодіяти з користувачем, керувати браузером, асинхронно обмінюватися даними з сервером, змінювати структуру та зовнішній вигляд вебсторінки.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JavaScript класифікують як прототипну (підмножина об'єктно-орієнтованої), скриптову мову програмування з динамічною типізацією. Окрім прототипної, JavaScript також частково підтримує інші парадигми програмування (імперативну та частково функціональну) і деякі відповідні архітектурні властивості, зокрема: динамічна та слабка типізація, автоматичне керування пам'яттю, прототипне наслідування, функції як об'єкти першого класу.</a:t>
            </a:r>
            <a:endParaRPr sz="1100"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025" y="130332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727800" y="5934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 використовується</a:t>
            </a:r>
            <a:r>
              <a:rPr lang="ru"/>
              <a:t> JS</a:t>
            </a:r>
            <a:endParaRPr/>
          </a:p>
        </p:txBody>
      </p:sp>
      <p:sp>
        <p:nvSpPr>
          <p:cNvPr id="239" name="Google Shape;239;p26"/>
          <p:cNvSpPr txBox="1"/>
          <p:nvPr>
            <p:ph idx="4294967295" type="body"/>
          </p:nvPr>
        </p:nvSpPr>
        <p:spPr>
          <a:xfrm>
            <a:off x="579950" y="1303325"/>
            <a:ext cx="46542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написання сценаріїв вебсторінок для надання їм інтерактивності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створення односторінкових та прогресивних вебзастосунків (React, AngularJS, Vue.js)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програмування на боці сервера (Node.js (Express.js))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стаціонарних застосунків (Electron, NW.js)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мобільних застосунків (React Native, Cordova)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сценаріїв в прикладних програмах (наприклад, в програмах зі складу Adobe Creative Suite чи Apache JMeter)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/>
              <a:t>всередині PDF-документів тощо.</a:t>
            </a:r>
            <a:endParaRPr sz="110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025" y="130332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